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4357" r:id="rId1"/>
  </p:sldMasterIdLst>
  <p:notesMasterIdLst>
    <p:notesMasterId r:id="rId14"/>
  </p:notesMasterIdLst>
  <p:sldIdLst>
    <p:sldId id="256" r:id="rId2"/>
    <p:sldId id="257" r:id="rId3"/>
    <p:sldId id="272" r:id="rId4"/>
    <p:sldId id="286" r:id="rId5"/>
    <p:sldId id="315" r:id="rId6"/>
    <p:sldId id="318" r:id="rId7"/>
    <p:sldId id="319" r:id="rId8"/>
    <p:sldId id="320" r:id="rId9"/>
    <p:sldId id="316" r:id="rId10"/>
    <p:sldId id="317" r:id="rId11"/>
    <p:sldId id="321" r:id="rId12"/>
    <p:sldId id="263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0" autoAdjust="0"/>
    <p:restoredTop sz="94660"/>
  </p:normalViewPr>
  <p:slideViewPr>
    <p:cSldViewPr snapToGrid="0">
      <p:cViewPr varScale="1">
        <p:scale>
          <a:sx n="62" d="100"/>
          <a:sy n="62" d="100"/>
        </p:scale>
        <p:origin x="84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2FE2E7-4C87-4366-887C-18E6EF2C522B}" type="datetimeFigureOut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04B932-6C4B-4851-BA39-98952CF229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385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ED8703-4426-450D-A368-7C49FA9C924E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http://www.jlu.edu.cn/images/big/jd-xhh.jpg">
            <a:extLst>
              <a:ext uri="{FF2B5EF4-FFF2-40B4-BE49-F238E27FC236}">
                <a16:creationId xmlns:a16="http://schemas.microsoft.com/office/drawing/2014/main" id="{AD78D72A-F21A-4330-AC83-8C831C5E88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649" y="758952"/>
            <a:ext cx="2048031" cy="2048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www.jlu.edu.cn/images/big/jd-xhh.jpg">
            <a:extLst>
              <a:ext uri="{FF2B5EF4-FFF2-40B4-BE49-F238E27FC236}">
                <a16:creationId xmlns:a16="http://schemas.microsoft.com/office/drawing/2014/main" id="{C883A1ED-5421-48CF-81D6-5D8B36FB82D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649" y="758952"/>
            <a:ext cx="2048031" cy="2048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84732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E0B02D-E5AF-4D85-A18F-4E2ABE53A05C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2" descr="http://www.jlu.edu.cn/images/big/jd-xhh.jpg">
            <a:extLst>
              <a:ext uri="{FF2B5EF4-FFF2-40B4-BE49-F238E27FC236}">
                <a16:creationId xmlns:a16="http://schemas.microsoft.com/office/drawing/2014/main" id="{ABF8A496-60C1-4625-8315-249E193942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www.jlu.edu.cn/images/big/jd-xhh.jpg">
            <a:extLst>
              <a:ext uri="{FF2B5EF4-FFF2-40B4-BE49-F238E27FC236}">
                <a16:creationId xmlns:a16="http://schemas.microsoft.com/office/drawing/2014/main" id="{526D37C9-94CB-432C-9A3B-9ABCDDB7BE9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314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8F942C-E9AC-423E-B267-61AEEC23EF55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Picture 2" descr="http://www.jlu.edu.cn/images/big/jd-xhh.jpg">
            <a:extLst>
              <a:ext uri="{FF2B5EF4-FFF2-40B4-BE49-F238E27FC236}">
                <a16:creationId xmlns:a16="http://schemas.microsoft.com/office/drawing/2014/main" id="{D8C33585-F824-4BBD-84F2-AFDA2B303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09826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www.jlu.edu.cn/images/big/jd-xhh.jpg">
            <a:extLst>
              <a:ext uri="{FF2B5EF4-FFF2-40B4-BE49-F238E27FC236}">
                <a16:creationId xmlns:a16="http://schemas.microsoft.com/office/drawing/2014/main" id="{D0F51A6A-21C9-409D-8AEF-199FBED4BF8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09826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9948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Tx/>
              <a:buSzPct val="100000"/>
              <a:buFont typeface="Calibri" panose="020F0502020204030204" pitchFamily="34" charset="0"/>
              <a:buChar char="•"/>
              <a:defRPr/>
            </a:lvl1pPr>
            <a:lvl2pPr marL="384048" indent="-182880">
              <a:buClrTx/>
              <a:buFont typeface="Calibri" panose="020F0502020204030204" pitchFamily="34" charset="0"/>
              <a:buChar char="−"/>
              <a:defRPr/>
            </a:lvl2pPr>
            <a:lvl3pPr marL="566928" indent="-182880">
              <a:buClrTx/>
              <a:buFont typeface="Calibri" panose="020F0502020204030204" pitchFamily="34" charset="0"/>
              <a:buChar char="•"/>
              <a:defRPr/>
            </a:lvl3pPr>
            <a:lvl4pPr marL="749808" indent="-182880">
              <a:buClrTx/>
              <a:buFont typeface="Calibri" panose="020F0502020204030204" pitchFamily="34" charset="0"/>
              <a:buChar char="−"/>
              <a:defRPr/>
            </a:lvl4pPr>
            <a:lvl5pPr marL="932688" indent="-182880">
              <a:buClrTx/>
              <a:buFont typeface="Calibri" panose="020F0502020204030204" pitchFamily="34" charset="0"/>
              <a:buChar char="•"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9FC11-1699-4B50-A326-605A318F57D9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2" descr="http://www.jlu.edu.cn/images/big/jd-xhh.jpg">
            <a:extLst>
              <a:ext uri="{FF2B5EF4-FFF2-40B4-BE49-F238E27FC236}">
                <a16:creationId xmlns:a16="http://schemas.microsoft.com/office/drawing/2014/main" id="{5388E0CD-FA9B-43D0-9945-CFF55BC6AA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www.jlu.edu.cn/images/big/jd-xhh.jpg">
            <a:extLst>
              <a:ext uri="{FF2B5EF4-FFF2-40B4-BE49-F238E27FC236}">
                <a16:creationId xmlns:a16="http://schemas.microsoft.com/office/drawing/2014/main" id="{B37765B6-9403-480F-9C93-731D1D0D7A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6635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7A975-9E0B-4DE4-984B-E03A9B4C8655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 descr="http://www.jlu.edu.cn/images/big/jd-xhh.jpg">
            <a:extLst>
              <a:ext uri="{FF2B5EF4-FFF2-40B4-BE49-F238E27FC236}">
                <a16:creationId xmlns:a16="http://schemas.microsoft.com/office/drawing/2014/main" id="{CDA3C47B-3DE1-47F6-AF9D-3744D63C05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649" y="758952"/>
            <a:ext cx="2048031" cy="2048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www.jlu.edu.cn/images/big/jd-xhh.jpg">
            <a:extLst>
              <a:ext uri="{FF2B5EF4-FFF2-40B4-BE49-F238E27FC236}">
                <a16:creationId xmlns:a16="http://schemas.microsoft.com/office/drawing/2014/main" id="{03A4F3BA-54DE-47B5-B1E7-E8F8DD46805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07649" y="758952"/>
            <a:ext cx="2048031" cy="2048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5756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D62AC-F16D-4BC8-9D2B-E43056C16423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Picture 2" descr="http://www.jlu.edu.cn/images/big/jd-xhh.jpg">
            <a:extLst>
              <a:ext uri="{FF2B5EF4-FFF2-40B4-BE49-F238E27FC236}">
                <a16:creationId xmlns:a16="http://schemas.microsoft.com/office/drawing/2014/main" id="{E5B1477F-67CE-42EC-81CC-3900AAB6D1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http://www.jlu.edu.cn/images/big/jd-xhh.jpg">
            <a:extLst>
              <a:ext uri="{FF2B5EF4-FFF2-40B4-BE49-F238E27FC236}">
                <a16:creationId xmlns:a16="http://schemas.microsoft.com/office/drawing/2014/main" id="{C9D11872-E56E-4769-A0D1-31DEAAB3DA6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528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4F7B14-4EBE-4C23-B67F-B493C064E26F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1" name="Picture 2" descr="http://www.jlu.edu.cn/images/big/jd-xhh.jpg">
            <a:extLst>
              <a:ext uri="{FF2B5EF4-FFF2-40B4-BE49-F238E27FC236}">
                <a16:creationId xmlns:a16="http://schemas.microsoft.com/office/drawing/2014/main" id="{1566F2AF-F468-4FC4-B22E-85C47B049D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2" descr="http://www.jlu.edu.cn/images/big/jd-xhh.jpg">
            <a:extLst>
              <a:ext uri="{FF2B5EF4-FFF2-40B4-BE49-F238E27FC236}">
                <a16:creationId xmlns:a16="http://schemas.microsoft.com/office/drawing/2014/main" id="{47712E62-F93A-4C77-BE11-822B77F90E6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09188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D6CA1-9829-4E19-94CD-9C4955DA23AC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6" name="Picture 2" descr="http://www.jlu.edu.cn/images/big/jd-xhh.jpg">
            <a:extLst>
              <a:ext uri="{FF2B5EF4-FFF2-40B4-BE49-F238E27FC236}">
                <a16:creationId xmlns:a16="http://schemas.microsoft.com/office/drawing/2014/main" id="{328A5A49-1174-4DD6-B817-32AADCBC64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www.jlu.edu.cn/images/big/jd-xhh.jpg">
            <a:extLst>
              <a:ext uri="{FF2B5EF4-FFF2-40B4-BE49-F238E27FC236}">
                <a16:creationId xmlns:a16="http://schemas.microsoft.com/office/drawing/2014/main" id="{3160019A-BFFC-4E21-901D-86E6B05C985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4127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F81FC-6A01-4B4A-866E-5C66FC8494E6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0" name="Picture 2" descr="http://www.jlu.edu.cn/images/big/jd-xhh.jpg">
            <a:extLst>
              <a:ext uri="{FF2B5EF4-FFF2-40B4-BE49-F238E27FC236}">
                <a16:creationId xmlns:a16="http://schemas.microsoft.com/office/drawing/2014/main" id="{C3BCC8FB-9995-4B94-9DB9-8445D4A424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http://www.jlu.edu.cn/images/big/jd-xhh.jpg">
            <a:extLst>
              <a:ext uri="{FF2B5EF4-FFF2-40B4-BE49-F238E27FC236}">
                <a16:creationId xmlns:a16="http://schemas.microsoft.com/office/drawing/2014/main" id="{EA24031E-AC9F-4BA0-9859-0836AA140BA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922" y="286603"/>
            <a:ext cx="1450757" cy="1450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5110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74717FA-D47A-462A-A818-981CB798FABC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8841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61936-FF79-4278-80B5-31F530E16F7F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Distributed Software Development 2020-1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8287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3E6EE62-59BB-42FD-BEC3-87F0C4DDEBF0}" type="datetime1">
              <a:rPr lang="zh-CN" altLang="en-US" smtClean="0"/>
              <a:t>2020/11/4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BADC99D9-F975-4EA6-9B8C-07B49CD985DE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44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8" r:id="rId1"/>
    <p:sldLayoutId id="2147484359" r:id="rId2"/>
    <p:sldLayoutId id="2147484360" r:id="rId3"/>
    <p:sldLayoutId id="2147484361" r:id="rId4"/>
    <p:sldLayoutId id="2147484362" r:id="rId5"/>
    <p:sldLayoutId id="2147484363" r:id="rId6"/>
    <p:sldLayoutId id="2147484364" r:id="rId7"/>
    <p:sldLayoutId id="2147484365" r:id="rId8"/>
    <p:sldLayoutId id="2147484366" r:id="rId9"/>
    <p:sldLayoutId id="2147484367" r:id="rId10"/>
    <p:sldLayoutId id="2147484368" r:id="rId11"/>
  </p:sldLayoutIdLst>
  <p:hf hd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rui@jlu.edu.cn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7AA0D4-835F-4339-9A4E-ECC535B24D9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System Design</a:t>
            </a:r>
            <a:br>
              <a:rPr lang="en-US" altLang="zh-CN" dirty="0"/>
            </a:br>
            <a:r>
              <a:rPr lang="en-US" altLang="zh-CN" dirty="0"/>
              <a:t>Iteration 2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B18330E-F013-40A5-BBB0-1688AF4864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DSD 2020-1-9</a:t>
            </a:r>
          </a:p>
          <a:p>
            <a:r>
              <a:rPr lang="en-US" altLang="zh-CN" dirty="0">
                <a:hlinkClick r:id="rId2"/>
              </a:rPr>
              <a:t>Rui ZHANG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684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91EE17-B74B-4F52-BD25-756D36008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B060A8-A859-48B1-A2F5-37D57DD58F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Setting</a:t>
            </a:r>
          </a:p>
          <a:p>
            <a:pPr lvl="1"/>
            <a:r>
              <a:rPr lang="en-US" dirty="0"/>
              <a:t>Accessibility</a:t>
            </a:r>
          </a:p>
          <a:p>
            <a:pPr lvl="1"/>
            <a:r>
              <a:rPr lang="en-US" dirty="0"/>
              <a:t>Usability</a:t>
            </a:r>
          </a:p>
          <a:p>
            <a:endParaRPr lang="en-US" dirty="0"/>
          </a:p>
          <a:p>
            <a:r>
              <a:rPr lang="en-US" dirty="0"/>
              <a:t>Strategy</a:t>
            </a:r>
          </a:p>
          <a:p>
            <a:pPr lvl="1"/>
            <a:r>
              <a:rPr lang="en-US" dirty="0"/>
              <a:t>1 out of 3</a:t>
            </a:r>
          </a:p>
          <a:p>
            <a:pPr lvl="1"/>
            <a:r>
              <a:rPr lang="en-US" dirty="0"/>
              <a:t>3 in order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9AAB6CB-9113-4A62-A02E-FBD8B7903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425BC60-79B3-4392-A979-21B7E6F2C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10</a:t>
            </a:fld>
            <a:endParaRPr lang="zh-CN" altLang="en-US"/>
          </a:p>
        </p:txBody>
      </p:sp>
      <p:pic>
        <p:nvPicPr>
          <p:cNvPr id="7" name="图形 6" descr="问号">
            <a:extLst>
              <a:ext uri="{FF2B5EF4-FFF2-40B4-BE49-F238E27FC236}">
                <a16:creationId xmlns:a16="http://schemas.microsoft.com/office/drawing/2014/main" id="{278EE91A-C7D1-4795-9115-D1019C2925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508989" y="2943014"/>
            <a:ext cx="2703494" cy="2703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4936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73FFCF-0DAB-4768-92EE-EC53750A9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8244787-B941-40CF-9B8F-00C8A137BB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Document revision</a:t>
            </a:r>
          </a:p>
          <a:p>
            <a:endParaRPr lang="en-US" dirty="0"/>
          </a:p>
          <a:p>
            <a:r>
              <a:rPr lang="en-US" dirty="0"/>
              <a:t>Code pull</a:t>
            </a:r>
          </a:p>
          <a:p>
            <a:endParaRPr lang="en-US" dirty="0"/>
          </a:p>
          <a:p>
            <a:r>
              <a:rPr lang="en-US" dirty="0"/>
              <a:t>Server set up</a:t>
            </a:r>
          </a:p>
          <a:p>
            <a:endParaRPr lang="en-US" dirty="0"/>
          </a:p>
          <a:p>
            <a:r>
              <a:rPr lang="en-US"/>
              <a:t>Integration test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700CEE6-03AC-479C-9F5B-61D08CF79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0F57DBD-800D-4964-94AA-505D558DA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11</a:t>
            </a:fld>
            <a:endParaRPr lang="zh-CN" altLang="en-US"/>
          </a:p>
        </p:txBody>
      </p:sp>
      <p:pic>
        <p:nvPicPr>
          <p:cNvPr id="7" name="图形 6" descr="叹号">
            <a:extLst>
              <a:ext uri="{FF2B5EF4-FFF2-40B4-BE49-F238E27FC236}">
                <a16:creationId xmlns:a16="http://schemas.microsoft.com/office/drawing/2014/main" id="{414CDFEA-E483-4DB6-AACE-9329EF6F45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975725" y="3400213"/>
            <a:ext cx="2353535" cy="235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9106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29E2CF-F7FF-42D0-A318-8AFDE853D8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Thanks!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182370-4957-46C0-91F2-8B6E76D1DF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76F419F-B321-4969-9CB0-B6BA3D600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368E45B-0CDF-4F33-BB3F-4E946464F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5300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CAFEE34-D4D6-468D-A34E-BDBB6A76C0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B97CE2-0016-45EE-8915-4B63C06C4CE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numCol="2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RA-Iteration II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SD-Iteration II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1874072-A2ED-436E-BDB3-6AB4C1AB3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0035482-1EB7-43B3-8958-689782718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0265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5A3B9E85-1997-43CE-AF39-40816DB94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Gantt</a:t>
            </a:r>
          </a:p>
        </p:txBody>
      </p:sp>
      <p:graphicFrame>
        <p:nvGraphicFramePr>
          <p:cNvPr id="8" name="内容占位符 7">
            <a:extLst>
              <a:ext uri="{FF2B5EF4-FFF2-40B4-BE49-F238E27FC236}">
                <a16:creationId xmlns:a16="http://schemas.microsoft.com/office/drawing/2014/main" id="{E4A73B4C-2F28-48F1-A712-C4D8EAC29ECF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1225414" y="2002971"/>
          <a:ext cx="9846497" cy="3692430"/>
        </p:xfrm>
        <a:graphic>
          <a:graphicData uri="http://schemas.openxmlformats.org/drawingml/2006/table">
            <a:tbl>
              <a:tblPr/>
              <a:tblGrid>
                <a:gridCol w="843609">
                  <a:extLst>
                    <a:ext uri="{9D8B030D-6E8A-4147-A177-3AD203B41FA5}">
                      <a16:colId xmlns:a16="http://schemas.microsoft.com/office/drawing/2014/main" val="803153010"/>
                    </a:ext>
                  </a:extLst>
                </a:gridCol>
                <a:gridCol w="2254016">
                  <a:extLst>
                    <a:ext uri="{9D8B030D-6E8A-4147-A177-3AD203B41FA5}">
                      <a16:colId xmlns:a16="http://schemas.microsoft.com/office/drawing/2014/main" val="408696989"/>
                    </a:ext>
                  </a:extLst>
                </a:gridCol>
                <a:gridCol w="843609">
                  <a:extLst>
                    <a:ext uri="{9D8B030D-6E8A-4147-A177-3AD203B41FA5}">
                      <a16:colId xmlns:a16="http://schemas.microsoft.com/office/drawing/2014/main" val="2668813228"/>
                    </a:ext>
                  </a:extLst>
                </a:gridCol>
                <a:gridCol w="843609">
                  <a:extLst>
                    <a:ext uri="{9D8B030D-6E8A-4147-A177-3AD203B41FA5}">
                      <a16:colId xmlns:a16="http://schemas.microsoft.com/office/drawing/2014/main" val="2331403341"/>
                    </a:ext>
                  </a:extLst>
                </a:gridCol>
                <a:gridCol w="843609">
                  <a:extLst>
                    <a:ext uri="{9D8B030D-6E8A-4147-A177-3AD203B41FA5}">
                      <a16:colId xmlns:a16="http://schemas.microsoft.com/office/drawing/2014/main" val="1059012506"/>
                    </a:ext>
                  </a:extLst>
                </a:gridCol>
                <a:gridCol w="843609">
                  <a:extLst>
                    <a:ext uri="{9D8B030D-6E8A-4147-A177-3AD203B41FA5}">
                      <a16:colId xmlns:a16="http://schemas.microsoft.com/office/drawing/2014/main" val="384179706"/>
                    </a:ext>
                  </a:extLst>
                </a:gridCol>
                <a:gridCol w="843609">
                  <a:extLst>
                    <a:ext uri="{9D8B030D-6E8A-4147-A177-3AD203B41FA5}">
                      <a16:colId xmlns:a16="http://schemas.microsoft.com/office/drawing/2014/main" val="1915906850"/>
                    </a:ext>
                  </a:extLst>
                </a:gridCol>
                <a:gridCol w="843609">
                  <a:extLst>
                    <a:ext uri="{9D8B030D-6E8A-4147-A177-3AD203B41FA5}">
                      <a16:colId xmlns:a16="http://schemas.microsoft.com/office/drawing/2014/main" val="1633419092"/>
                    </a:ext>
                  </a:extLst>
                </a:gridCol>
                <a:gridCol w="843609">
                  <a:extLst>
                    <a:ext uri="{9D8B030D-6E8A-4147-A177-3AD203B41FA5}">
                      <a16:colId xmlns:a16="http://schemas.microsoft.com/office/drawing/2014/main" val="3994699714"/>
                    </a:ext>
                  </a:extLst>
                </a:gridCol>
                <a:gridCol w="843609">
                  <a:extLst>
                    <a:ext uri="{9D8B030D-6E8A-4147-A177-3AD203B41FA5}">
                      <a16:colId xmlns:a16="http://schemas.microsoft.com/office/drawing/2014/main" val="2452198415"/>
                    </a:ext>
                  </a:extLst>
                </a:gridCol>
              </a:tblGrid>
              <a:tr h="26374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Role</a:t>
                      </a:r>
                    </a:p>
                  </a:txBody>
                  <a:tcPr marL="13187" marR="13187" marT="13187" marB="0" anchor="ctr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Task</a:t>
                      </a:r>
                    </a:p>
                  </a:txBody>
                  <a:tcPr marL="13187" marR="13187" marT="13187" marB="0" anchor="ctr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1</a:t>
                      </a:r>
                    </a:p>
                  </a:txBody>
                  <a:tcPr marL="13187" marR="13187" marT="13187" marB="0" anchor="ctr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2</a:t>
                      </a:r>
                    </a:p>
                  </a:txBody>
                  <a:tcPr marL="13187" marR="13187" marT="13187" marB="0" anchor="ctr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3</a:t>
                      </a:r>
                    </a:p>
                  </a:txBody>
                  <a:tcPr marL="13187" marR="13187" marT="13187" marB="0" anchor="ctr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4</a:t>
                      </a:r>
                    </a:p>
                  </a:txBody>
                  <a:tcPr marL="13187" marR="13187" marT="13187" marB="0" anchor="ctr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5</a:t>
                      </a:r>
                    </a:p>
                  </a:txBody>
                  <a:tcPr marL="13187" marR="13187" marT="13187" marB="0" anchor="ctr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6</a:t>
                      </a:r>
                    </a:p>
                  </a:txBody>
                  <a:tcPr marL="13187" marR="13187" marT="13187" marB="0" anchor="ctr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7</a:t>
                      </a:r>
                    </a:p>
                  </a:txBody>
                  <a:tcPr marL="13187" marR="13187" marT="13187" marB="0" anchor="ctr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Week 8</a:t>
                      </a:r>
                    </a:p>
                  </a:txBody>
                  <a:tcPr marL="13187" marR="13187" marT="13187" marB="0" anchor="ctr">
                    <a:lnL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4814295"/>
                  </a:ext>
                </a:extLst>
              </a:tr>
              <a:tr h="263745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P.M.</a:t>
                      </a:r>
                    </a:p>
                  </a:txBody>
                  <a:tcPr marL="106467" marR="106467" marT="53233" marB="5323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 Construction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B2B2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49509921"/>
                  </a:ext>
                </a:extLst>
              </a:tr>
              <a:tr h="2637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Progress Control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4309817"/>
                  </a:ext>
                </a:extLst>
              </a:tr>
              <a:tr h="2637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Iteration Evaluation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61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7738795"/>
                  </a:ext>
                </a:extLst>
              </a:tr>
              <a:tr h="26374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Liason</a:t>
                      </a:r>
                    </a:p>
                  </a:txBody>
                  <a:tcPr marL="106467" marR="106467" marT="53233" marB="5323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Team Communication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8378510"/>
                  </a:ext>
                </a:extLst>
              </a:tr>
              <a:tr h="2637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A.S.M.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0006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8412375"/>
                  </a:ext>
                </a:extLst>
              </a:tr>
              <a:tr h="26374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R.A.</a:t>
                      </a:r>
                    </a:p>
                  </a:txBody>
                  <a:tcPr marL="106467" marR="106467" marT="53233" marB="5323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Customer Communication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012370"/>
                  </a:ext>
                </a:extLst>
              </a:tr>
              <a:tr h="2637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Requirement Analysis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9C57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2835006"/>
                  </a:ext>
                </a:extLst>
              </a:tr>
              <a:tr h="26374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Arch.</a:t>
                      </a:r>
                    </a:p>
                  </a:txBody>
                  <a:tcPr marL="106467" marR="106467" marT="53233" marB="5323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 Design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5690476"/>
                  </a:ext>
                </a:extLst>
              </a:tr>
              <a:tr h="2637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Technique Route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4C6E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56607133"/>
                  </a:ext>
                </a:extLst>
              </a:tr>
              <a:tr h="26374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Coder</a:t>
                      </a:r>
                    </a:p>
                  </a:txBody>
                  <a:tcPr marL="106467" marR="106467" marT="53233" marB="5323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Implementation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2922848"/>
                  </a:ext>
                </a:extLst>
              </a:tr>
              <a:tr h="2637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Functional Testing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150135"/>
                  </a:ext>
                </a:extLst>
              </a:tr>
              <a:tr h="26374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Tester</a:t>
                      </a:r>
                    </a:p>
                  </a:txBody>
                  <a:tcPr marL="106467" marR="106467" marT="53233" marB="53233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Test Case Design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5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7446714"/>
                  </a:ext>
                </a:extLst>
              </a:tr>
              <a:tr h="26374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System Testing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13187" marR="13187" marT="13187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DB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1787156"/>
                  </a:ext>
                </a:extLst>
              </a:tr>
            </a:tbl>
          </a:graphicData>
        </a:graphic>
      </p:graphicFrame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6F0698C-1A5A-4541-99CB-6B52A749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59F08F5-777C-42B0-AE30-703053755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2" name="对话气泡: 圆角矩形 1">
            <a:extLst>
              <a:ext uri="{FF2B5EF4-FFF2-40B4-BE49-F238E27FC236}">
                <a16:creationId xmlns:a16="http://schemas.microsoft.com/office/drawing/2014/main" id="{EBC62404-A0C6-4833-9806-536BEAD51998}"/>
              </a:ext>
            </a:extLst>
          </p:cNvPr>
          <p:cNvSpPr/>
          <p:nvPr/>
        </p:nvSpPr>
        <p:spPr>
          <a:xfrm>
            <a:off x="8917937" y="1011981"/>
            <a:ext cx="1332089" cy="862793"/>
          </a:xfrm>
          <a:prstGeom prst="wedgeRoundRectCallout">
            <a:avLst>
              <a:gd name="adj1" fmla="val 48658"/>
              <a:gd name="adj2" fmla="val 6642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b="1" i="1" dirty="0">
                <a:solidFill>
                  <a:srgbClr val="FF0000"/>
                </a:solidFill>
              </a:rPr>
              <a:t>We are HERE!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60D5524F-327E-4A85-810B-3E07B4D8A9A5}"/>
              </a:ext>
            </a:extLst>
          </p:cNvPr>
          <p:cNvCxnSpPr/>
          <p:nvPr/>
        </p:nvCxnSpPr>
        <p:spPr>
          <a:xfrm>
            <a:off x="10250026" y="894363"/>
            <a:ext cx="0" cy="5565422"/>
          </a:xfrm>
          <a:prstGeom prst="line">
            <a:avLst/>
          </a:prstGeom>
          <a:ln w="381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657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E3E9A543-D73B-4379-888D-62EA70A67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altLang="zh-CN" dirty="0"/>
              <a:t>RA Iteration II</a:t>
            </a:r>
            <a:endParaRPr lang="en-US" dirty="0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BE4E1B1A-BD55-4DA3-B7E9-C6A593DA51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07B1C31-8C50-4438-AD9A-841C2B032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1D5CA0-B8A7-412F-909C-360A18B2E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88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6167B02E-D015-4602-8AB8-99DD8D5A2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`New Requirements’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76DEA0BE-B64F-4AC4-B09B-4881DD2E5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English and Chinese translations </a:t>
            </a:r>
          </a:p>
          <a:p>
            <a:r>
              <a:rPr lang="en-US" dirty="0"/>
              <a:t>Automated /semi-automated algorithm shift</a:t>
            </a:r>
          </a:p>
          <a:p>
            <a:pPr lvl="1"/>
            <a:r>
              <a:rPr lang="en-US" altLang="zh-CN" dirty="0"/>
              <a:t>Status?</a:t>
            </a:r>
          </a:p>
          <a:p>
            <a:pPr lvl="1"/>
            <a:r>
              <a:rPr lang="en-US" dirty="0"/>
              <a:t>Popcorn?</a:t>
            </a:r>
          </a:p>
          <a:p>
            <a:pPr lvl="1"/>
            <a:r>
              <a:rPr lang="en-US" dirty="0"/>
              <a:t>Dog Ray?</a:t>
            </a:r>
          </a:p>
          <a:p>
            <a:pPr lvl="1"/>
            <a:r>
              <a:rPr lang="en-US" dirty="0"/>
              <a:t>Lucky Dog?</a:t>
            </a:r>
          </a:p>
          <a:p>
            <a:pPr lvl="1"/>
            <a:r>
              <a:rPr lang="en-US" dirty="0"/>
              <a:t>Happy Team?</a:t>
            </a:r>
          </a:p>
          <a:p>
            <a:pPr lvl="1"/>
            <a:r>
              <a:rPr lang="en-US" dirty="0"/>
              <a:t>Gourd Island?</a:t>
            </a:r>
          </a:p>
          <a:p>
            <a:pPr lvl="1"/>
            <a:r>
              <a:rPr lang="en-US" dirty="0" err="1"/>
              <a:t>Lengends</a:t>
            </a:r>
            <a:r>
              <a:rPr lang="en-US" dirty="0"/>
              <a:t>?</a:t>
            </a:r>
          </a:p>
          <a:p>
            <a:r>
              <a:rPr lang="en-US" dirty="0" err="1"/>
              <a:t>Lenke</a:t>
            </a:r>
            <a:r>
              <a:rPr lang="en-US" dirty="0"/>
              <a:t> classification</a:t>
            </a:r>
          </a:p>
          <a:p>
            <a:endParaRPr 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FD7C1B7-E676-4425-9ADF-3A54C2B77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BCA2477-F40E-499D-AA29-03D207FDD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236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0FD72BF8-5163-4F5F-92CB-60DAFA9683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989" y="1845734"/>
            <a:ext cx="3327400" cy="44069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50D40F9F-B53F-41D1-88F6-82F80A3CC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Lenke</a:t>
            </a:r>
            <a:r>
              <a:rPr lang="en-US" dirty="0"/>
              <a:t> Classification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5FB1D82-7665-4564-BCBA-0DADB5872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7550774" cy="4023360"/>
          </a:xfrm>
        </p:spPr>
        <p:txBody>
          <a:bodyPr/>
          <a:lstStyle/>
          <a:p>
            <a:r>
              <a:rPr lang="en-US" dirty="0"/>
              <a:t>Scoliosis in 3D</a:t>
            </a:r>
          </a:p>
          <a:p>
            <a:pPr lvl="1"/>
            <a:r>
              <a:rPr lang="en-US" dirty="0"/>
              <a:t>    Coronal Plane: front and back of the body</a:t>
            </a:r>
          </a:p>
          <a:p>
            <a:pPr lvl="1"/>
            <a:r>
              <a:rPr lang="en-US" dirty="0"/>
              <a:t>    Sagittal Plane: left and right sides of the body</a:t>
            </a:r>
          </a:p>
          <a:p>
            <a:pPr lvl="1"/>
            <a:r>
              <a:rPr lang="en-US" dirty="0"/>
              <a:t>    Axial Plane: looking from the top of the body to the bottom</a:t>
            </a:r>
          </a:p>
          <a:p>
            <a:r>
              <a:rPr lang="en-US" dirty="0"/>
              <a:t>Each scoliosis curve is then classified in three ways:</a:t>
            </a:r>
          </a:p>
          <a:p>
            <a:pPr lvl="1"/>
            <a:r>
              <a:rPr lang="en-US" dirty="0"/>
              <a:t>    By the curve type based on which of the three regions of the spine; the proximal thoracic, main thoracic and thoracolumbar/lumbar is structural or non-structural;</a:t>
            </a:r>
          </a:p>
          <a:p>
            <a:pPr lvl="1"/>
            <a:r>
              <a:rPr lang="en-US" dirty="0"/>
              <a:t>    a lumbar spine modifier based on the distance of the center of the lumbar spine to the midline; and</a:t>
            </a:r>
          </a:p>
          <a:p>
            <a:pPr lvl="1"/>
            <a:r>
              <a:rPr lang="en-US" dirty="0"/>
              <a:t>    a sagittal thoracic modifier based on the amount of side (lateral) curvature to the thoracic region.</a:t>
            </a:r>
          </a:p>
          <a:p>
            <a:pPr lvl="1"/>
            <a:endParaRPr 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8D6F6A0-72AA-4C55-B9A4-033C302D4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81A39DD-B75E-4915-AD57-36F2ACB88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10526BA-069C-4AFB-9388-1D579876EE8A}"/>
              </a:ext>
            </a:extLst>
          </p:cNvPr>
          <p:cNvSpPr txBox="1"/>
          <p:nvPr/>
        </p:nvSpPr>
        <p:spPr>
          <a:xfrm>
            <a:off x="697424" y="6106332"/>
            <a:ext cx="11138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Reference: http://spinal-deformity-surgeon.com/leader-in-spinal-deformity/lenke-classification-system-for-scoliosis/</a:t>
            </a:r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268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D2BE23-765D-4621-B667-D17A9C5A13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Lenke</a:t>
            </a:r>
            <a:r>
              <a:rPr lang="en-US" dirty="0"/>
              <a:t> Class. Ctn.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61D6CC-26EA-45F6-AE4E-204C31D3F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5210530" cy="4023360"/>
          </a:xfrm>
        </p:spPr>
        <p:txBody>
          <a:bodyPr>
            <a:normAutofit/>
          </a:bodyPr>
          <a:lstStyle/>
          <a:p>
            <a:r>
              <a:rPr lang="en-US" dirty="0"/>
              <a:t>Every aspect of the curve is also evaluated for its relative stiffness or flexibility on side bending x-rays. The triad system, therefore, combines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the curve type (1-6) </a:t>
            </a:r>
          </a:p>
          <a:p>
            <a:pPr lvl="1"/>
            <a:r>
              <a:rPr lang="en-US" dirty="0"/>
              <a:t>with the lumbar modifier (A, B, C) </a:t>
            </a:r>
          </a:p>
          <a:p>
            <a:pPr lvl="1"/>
            <a:r>
              <a:rPr lang="en-US" dirty="0"/>
              <a:t>and the sagittal thoracic modifier (-, N, +) </a:t>
            </a:r>
          </a:p>
          <a:p>
            <a:pPr marL="201168" lvl="1" indent="0">
              <a:buNone/>
            </a:pPr>
            <a:r>
              <a:rPr lang="en-US" dirty="0"/>
              <a:t>to form the complete classification. The most common type is a “1AN” curve classification.</a:t>
            </a:r>
          </a:p>
          <a:p>
            <a:endParaRPr lang="en-US" dirty="0"/>
          </a:p>
          <a:p>
            <a:r>
              <a:rPr lang="en-US" dirty="0"/>
              <a:t>An example from Prof. YIN,  </a:t>
            </a:r>
          </a:p>
          <a:p>
            <a:pPr lvl="1"/>
            <a:r>
              <a:rPr lang="en-US" dirty="0" err="1"/>
              <a:t>Lenke</a:t>
            </a:r>
            <a:r>
              <a:rPr lang="en-US" dirty="0"/>
              <a:t> 6, </a:t>
            </a:r>
            <a:r>
              <a:rPr lang="en-US" dirty="0" err="1"/>
              <a:t>Cobb_lumbar</a:t>
            </a:r>
            <a:r>
              <a:rPr lang="en-US" dirty="0"/>
              <a:t> – </a:t>
            </a:r>
            <a:r>
              <a:rPr lang="en-US" dirty="0" err="1"/>
              <a:t>Cobb_thoracic</a:t>
            </a:r>
            <a:r>
              <a:rPr lang="en-US" dirty="0"/>
              <a:t> &gt; 10°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EFA9406-EC97-4B6A-AAAA-B74B4D55A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0FBF7C5-8F35-40D6-8930-48D09C1B2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4AD3EAC-EBF0-49D0-8F6A-279486A484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370" t="25063" r="25694" b="18162"/>
          <a:stretch/>
        </p:blipFill>
        <p:spPr>
          <a:xfrm>
            <a:off x="6667487" y="192448"/>
            <a:ext cx="4544996" cy="6378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5894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79B5BA-F860-40AA-9BE5-CC4461A7D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compute </a:t>
            </a:r>
            <a:r>
              <a:rPr lang="en-US" dirty="0" err="1"/>
              <a:t>Lenke</a:t>
            </a:r>
            <a:r>
              <a:rPr lang="en-US" dirty="0"/>
              <a:t>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73562E-88D9-4B96-9BBE-7DC8985F5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Spine segmentation</a:t>
            </a:r>
          </a:p>
          <a:p>
            <a:pPr lvl="1"/>
            <a:r>
              <a:rPr lang="en-US" dirty="0"/>
              <a:t>Proximal thoracic, PT</a:t>
            </a:r>
          </a:p>
          <a:p>
            <a:pPr lvl="1"/>
            <a:r>
              <a:rPr lang="en-US" dirty="0"/>
              <a:t>Main thoracic, MT</a:t>
            </a:r>
          </a:p>
          <a:p>
            <a:pPr lvl="1"/>
            <a:r>
              <a:rPr lang="en-US" dirty="0"/>
              <a:t>Thoracolumbar, TL</a:t>
            </a:r>
          </a:p>
          <a:p>
            <a:pPr lvl="1"/>
            <a:r>
              <a:rPr lang="en-US" dirty="0"/>
              <a:t>Lumbar</a:t>
            </a:r>
          </a:p>
          <a:p>
            <a:r>
              <a:rPr lang="en-US" dirty="0"/>
              <a:t>Spine recognition</a:t>
            </a:r>
          </a:p>
          <a:p>
            <a:pPr lvl="1"/>
            <a:r>
              <a:rPr lang="en-US" dirty="0"/>
              <a:t>AI</a:t>
            </a:r>
          </a:p>
          <a:p>
            <a:r>
              <a:rPr lang="en-US" dirty="0"/>
              <a:t>Cobb computation</a:t>
            </a:r>
          </a:p>
          <a:p>
            <a:pPr lvl="1"/>
            <a:r>
              <a:rPr lang="en-US" dirty="0"/>
              <a:t>Function</a:t>
            </a:r>
          </a:p>
          <a:p>
            <a:r>
              <a:rPr lang="en-US" dirty="0" err="1"/>
              <a:t>Lenke</a:t>
            </a:r>
            <a:r>
              <a:rPr lang="en-US" dirty="0"/>
              <a:t> classification</a:t>
            </a:r>
          </a:p>
          <a:p>
            <a:pPr lvl="1"/>
            <a:r>
              <a:rPr lang="en-US" dirty="0"/>
              <a:t>Rules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08DBDCD-036B-474A-8218-0836CF67E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17088F-6D12-4BE4-B91F-59B6288E7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8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04D1AA3-F279-4544-933E-0CF01ECF0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7061" y="4316928"/>
            <a:ext cx="6723809" cy="21428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100CAC3-717B-45A1-9C7F-D49F63F42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0" y="33090"/>
            <a:ext cx="3285714" cy="440952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3D8F68A-7E79-4223-8224-53772F74B610}"/>
              </a:ext>
            </a:extLst>
          </p:cNvPr>
          <p:cNvSpPr txBox="1"/>
          <p:nvPr/>
        </p:nvSpPr>
        <p:spPr>
          <a:xfrm>
            <a:off x="930548" y="6468058"/>
            <a:ext cx="7560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Reference: https://wenku.baidu.com/view/6b34bc7d9b89680202d8254d.html</a:t>
            </a:r>
          </a:p>
        </p:txBody>
      </p:sp>
    </p:spTree>
    <p:extLst>
      <p:ext uri="{BB962C8B-B14F-4D97-AF65-F5344CB8AC3E}">
        <p14:creationId xmlns:p14="http://schemas.microsoft.com/office/powerpoint/2010/main" val="41985704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78F37286-F1CA-41BC-8F9F-2EA5D055E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SD Iteration II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0A05C294-500C-4220-AC56-9CD793FCCE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F5F01AC-39B9-4D95-B468-06B6A983D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Distributed Software Development 2020-1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F8BD4B9-255D-4B53-A6AC-FAB8B01EB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C99D9-F975-4EA6-9B8C-07B49CD985DE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9562719"/>
      </p:ext>
    </p:extLst>
  </p:cSld>
  <p:clrMapOvr>
    <a:masterClrMapping/>
  </p:clrMapOvr>
</p:sld>
</file>

<file path=ppt/theme/theme1.xml><?xml version="1.0" encoding="utf-8"?>
<a:theme xmlns:a="http://schemas.openxmlformats.org/drawingml/2006/main" name="2019-2">
  <a:themeElements>
    <a:clrScheme name="灰度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2019-2" id="{701687C4-48CF-420F-9638-3C8AB9DC0CD7}" vid="{74C36D4E-0821-4BB9-B389-C640ED9B8303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2019-2</Template>
  <TotalTime>2541</TotalTime>
  <Words>470</Words>
  <Application>Microsoft Office PowerPoint</Application>
  <PresentationFormat>宽屏</PresentationFormat>
  <Paragraphs>180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宋体</vt:lpstr>
      <vt:lpstr>等线</vt:lpstr>
      <vt:lpstr>Calibri</vt:lpstr>
      <vt:lpstr>Calibri Light</vt:lpstr>
      <vt:lpstr>2019-2</vt:lpstr>
      <vt:lpstr>System Design Iteration 2</vt:lpstr>
      <vt:lpstr>Contents</vt:lpstr>
      <vt:lpstr>Gantt</vt:lpstr>
      <vt:lpstr>1. RA Iteration II</vt:lpstr>
      <vt:lpstr>`New Requirements’</vt:lpstr>
      <vt:lpstr>Lenke Classification</vt:lpstr>
      <vt:lpstr>Lenke Class. Ctn.</vt:lpstr>
      <vt:lpstr>To compute Lenke…</vt:lpstr>
      <vt:lpstr>2. SD Iteration II</vt:lpstr>
      <vt:lpstr>Server</vt:lpstr>
      <vt:lpstr>Homework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Warm-ups</dc:title>
  <dc:creator>z mich</dc:creator>
  <cp:lastModifiedBy>张睿</cp:lastModifiedBy>
  <cp:revision>151</cp:revision>
  <dcterms:created xsi:type="dcterms:W3CDTF">2019-03-08T06:16:56Z</dcterms:created>
  <dcterms:modified xsi:type="dcterms:W3CDTF">2020-11-04T07:10:57Z</dcterms:modified>
</cp:coreProperties>
</file>